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8000"/>
    <a:srgbClr val="F6DAEB"/>
    <a:srgbClr val="CD33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A2F4-5A1A-4CC4-BFF5-EF107D37C753}" type="datetimeFigureOut">
              <a:rPr lang="pl-PL" smtClean="0"/>
              <a:pPr/>
              <a:t>2013-11-26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EE90-7834-457F-B1DD-F880B01CC2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A2F4-5A1A-4CC4-BFF5-EF107D37C753}" type="datetimeFigureOut">
              <a:rPr lang="pl-PL" smtClean="0"/>
              <a:pPr/>
              <a:t>2013-11-26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EE90-7834-457F-B1DD-F880B01CC2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A2F4-5A1A-4CC4-BFF5-EF107D37C753}" type="datetimeFigureOut">
              <a:rPr lang="pl-PL" smtClean="0"/>
              <a:pPr/>
              <a:t>2013-11-26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EE90-7834-457F-B1DD-F880B01CC2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A2F4-5A1A-4CC4-BFF5-EF107D37C753}" type="datetimeFigureOut">
              <a:rPr lang="pl-PL" smtClean="0"/>
              <a:pPr/>
              <a:t>2013-11-26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EE90-7834-457F-B1DD-F880B01CC2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A2F4-5A1A-4CC4-BFF5-EF107D37C753}" type="datetimeFigureOut">
              <a:rPr lang="pl-PL" smtClean="0"/>
              <a:pPr/>
              <a:t>2013-11-26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EE90-7834-457F-B1DD-F880B01CC2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A2F4-5A1A-4CC4-BFF5-EF107D37C753}" type="datetimeFigureOut">
              <a:rPr lang="pl-PL" smtClean="0"/>
              <a:pPr/>
              <a:t>2013-11-26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EE90-7834-457F-B1DD-F880B01CC2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A2F4-5A1A-4CC4-BFF5-EF107D37C753}" type="datetimeFigureOut">
              <a:rPr lang="pl-PL" smtClean="0"/>
              <a:pPr/>
              <a:t>2013-11-26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EE90-7834-457F-B1DD-F880B01CC2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A2F4-5A1A-4CC4-BFF5-EF107D37C753}" type="datetimeFigureOut">
              <a:rPr lang="pl-PL" smtClean="0"/>
              <a:pPr/>
              <a:t>2013-11-26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EE90-7834-457F-B1DD-F880B01CC2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A2F4-5A1A-4CC4-BFF5-EF107D37C753}" type="datetimeFigureOut">
              <a:rPr lang="pl-PL" smtClean="0"/>
              <a:pPr/>
              <a:t>2013-11-26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EE90-7834-457F-B1DD-F880B01CC2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A2F4-5A1A-4CC4-BFF5-EF107D37C753}" type="datetimeFigureOut">
              <a:rPr lang="pl-PL" smtClean="0"/>
              <a:pPr/>
              <a:t>2013-11-26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EE90-7834-457F-B1DD-F880B01CC2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0A2F4-5A1A-4CC4-BFF5-EF107D37C753}" type="datetimeFigureOut">
              <a:rPr lang="pl-PL" smtClean="0"/>
              <a:pPr/>
              <a:t>2013-11-26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CEE90-7834-457F-B1DD-F880B01CC2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0A2F4-5A1A-4CC4-BFF5-EF107D37C753}" type="datetimeFigureOut">
              <a:rPr lang="pl-PL" smtClean="0"/>
              <a:pPr/>
              <a:t>2013-11-26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EE90-7834-457F-B1DD-F880B01CC2B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grunt_to_bezpieczenstwo1.pn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pole tekstowe 4"/>
          <p:cNvSpPr txBox="1"/>
          <p:nvPr/>
        </p:nvSpPr>
        <p:spPr>
          <a:xfrm>
            <a:off x="2643174" y="1857364"/>
            <a:ext cx="4357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Jesteśmy bezpieczni </a:t>
            </a:r>
            <a:br>
              <a:rPr lang="pl-PL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</a:br>
            <a:r>
              <a:rPr lang="pl-PL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i dbamy </a:t>
            </a:r>
            <a:br>
              <a:rPr lang="pl-PL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</a:br>
            <a:r>
              <a:rPr lang="pl-PL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o bezpieczeństwo własne i innych</a:t>
            </a:r>
            <a:endParaRPr lang="pl-PL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00100" y="5214950"/>
            <a:ext cx="750095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pl-P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obejrzenie przez najmłodsze dzieci bajki profilaktycznej w wykonaniu starszych uczniów szkoły</a:t>
            </a:r>
            <a:endParaRPr lang="pl-PL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Obraz 3" descr="DSCF1084 (Mediu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4381499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az 6" descr="DSCF1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500174"/>
            <a:ext cx="4429124" cy="3321843"/>
          </a:xfrm>
          <a:prstGeom prst="rect">
            <a:avLst/>
          </a:prstGeom>
          <a:ln w="57150" cap="rnd">
            <a:solidFill>
              <a:schemeClr val="bg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71538" y="142852"/>
            <a:ext cx="7143800" cy="230832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Udział dzieci w „odblaskowej” dyskotece, </a:t>
            </a:r>
            <a:b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w czasie której uczniowie ubrani byli </a:t>
            </a:r>
            <a:b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w kamizelki odblaskowe. To wydarzenie połączone było z symulacją widoczności osób noszących odblaski i tych, którzy ich nie mają.</a:t>
            </a:r>
            <a:endParaRPr lang="pl-PL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6" name="Obraz 5" descr="100_1794 (Mediu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86124"/>
            <a:ext cx="4071068" cy="3053301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Obraz 6" descr="z8117203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143380"/>
            <a:ext cx="3759200" cy="250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 descr="plakat_wrd_carita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500306"/>
            <a:ext cx="1804416" cy="2369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5500702"/>
            <a:ext cx="5857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spotkanie dzieci z policjantami</a:t>
            </a:r>
            <a:b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</a:br>
            <a: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w ramach akcji </a:t>
            </a:r>
            <a:r>
              <a:rPr lang="pl-PL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„Klub Pancernika klika w fotelikach”</a:t>
            </a:r>
            <a:endParaRPr lang="pl-PL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5" name="Obraz 4" descr="DSCF1032 (Mediu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643182"/>
            <a:ext cx="3643338" cy="2732504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DSCF1034 (Medium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42852"/>
            <a:ext cx="4953035" cy="371477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Obraz 6" descr="DSCF1037 (Medium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357562"/>
            <a:ext cx="2143122" cy="2857496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Obraz 7" descr="100_1685 (Medium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85728"/>
            <a:ext cx="2892790" cy="216959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Obraz 8" descr="images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3929066"/>
            <a:ext cx="2286015" cy="160962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7158" y="285728"/>
            <a:ext cx="8429684" cy="1569660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przeprowadzenie wspólnie z Komendą Powiatową Policji w Wieliczce akcji „Cytryna” polegającej na kontroli drogowej pojazdów (wręczanie przez dzieci listów do kierowców)</a:t>
            </a:r>
            <a:endParaRPr lang="pl-PL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8" name="Obraz 7" descr="100_1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214817"/>
            <a:ext cx="3071834" cy="230387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Obraz 8" descr="100_1769 (Medium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428868"/>
            <a:ext cx="2289976" cy="30533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Obraz 9" descr="100_1775 (Medium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366022"/>
            <a:ext cx="3286148" cy="246461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Obraz 10" descr="100_1780 (Medium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429000"/>
            <a:ext cx="2289976" cy="305330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Obraz 6" descr="logo-bezpromilowo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01090" y="142852"/>
            <a:ext cx="428628" cy="428628"/>
          </a:xfrm>
          <a:prstGeom prst="rect">
            <a:avLst/>
          </a:prstGeom>
        </p:spPr>
      </p:pic>
      <p:pic>
        <p:nvPicPr>
          <p:cNvPr id="12" name="Obraz 11" descr="logo-bezpromilowo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01090" y="1643050"/>
            <a:ext cx="428628" cy="428628"/>
          </a:xfrm>
          <a:prstGeom prst="rect">
            <a:avLst/>
          </a:prstGeom>
        </p:spPr>
      </p:pic>
      <p:pic>
        <p:nvPicPr>
          <p:cNvPr id="13" name="Obraz 12" descr="logo-bezpromilowo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42852"/>
            <a:ext cx="428628" cy="428628"/>
          </a:xfrm>
          <a:prstGeom prst="rect">
            <a:avLst/>
          </a:prstGeom>
        </p:spPr>
      </p:pic>
      <p:pic>
        <p:nvPicPr>
          <p:cNvPr id="14" name="Obraz 13" descr="logo-bezpromilowo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1571612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00_1694 (Mediu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143248"/>
            <a:ext cx="2289976" cy="305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100_1699 (Medium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3429000"/>
            <a:ext cx="3143271" cy="235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571472" y="142852"/>
            <a:ext cx="8143932" cy="2677656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pochód na rzecz zmiany społecznego nastawienia wobec nietrzeźwych kierowców – dzieci wyposażone </a:t>
            </a:r>
            <a:b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 wykonane przez siebie hasła </a:t>
            </a:r>
            <a:b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 emblematy maszerowały przez wieś, zwracając w ten sposób uwagę dorosłych mieszkańców na groźny problem prowadzenia pojazdów mechanicznych przez nietrzeźwych kierowców</a:t>
            </a:r>
            <a:endParaRPr lang="pl-P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Obraz 7" descr="100_1738 (Medium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42900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logo-bezpromilowo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643182"/>
            <a:ext cx="395339" cy="395339"/>
          </a:xfrm>
          <a:prstGeom prst="rect">
            <a:avLst/>
          </a:prstGeom>
        </p:spPr>
      </p:pic>
      <p:pic>
        <p:nvPicPr>
          <p:cNvPr id="10" name="Obraz 9" descr="logo-bezpromilowo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9652" y="2643182"/>
            <a:ext cx="428628" cy="428628"/>
          </a:xfrm>
          <a:prstGeom prst="rect">
            <a:avLst/>
          </a:prstGeom>
        </p:spPr>
      </p:pic>
      <p:pic>
        <p:nvPicPr>
          <p:cNvPr id="11" name="Obraz 10" descr="logo-bezpromilowo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0"/>
            <a:ext cx="395339" cy="395339"/>
          </a:xfrm>
          <a:prstGeom prst="rect">
            <a:avLst/>
          </a:prstGeom>
        </p:spPr>
      </p:pic>
      <p:pic>
        <p:nvPicPr>
          <p:cNvPr id="12" name="Obraz 11" descr="logo-bezpromilowo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01090" y="0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00_1750 (Mediu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857628"/>
            <a:ext cx="3786214" cy="28396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az 4" descr="100_1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714619"/>
            <a:ext cx="2643206" cy="19824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az 5" descr="100_1669 (Medium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42852"/>
            <a:ext cx="3642440" cy="273183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Obraz 8" descr="DSCF1050 (Medium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1428736"/>
            <a:ext cx="2571736" cy="19288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Obraz 9" descr="100_1734mniejsz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000372"/>
            <a:ext cx="3376079" cy="23095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raz 7" descr="100_1724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428604"/>
            <a:ext cx="307356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DSCF109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4671291"/>
            <a:ext cx="2714644" cy="21867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Obraz 10" descr="logo-bezpromilowo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48" y="5500702"/>
            <a:ext cx="1219306" cy="1219306"/>
          </a:xfrm>
          <a:prstGeom prst="rect">
            <a:avLst/>
          </a:prstGeom>
        </p:spPr>
      </p:pic>
      <p:pic>
        <p:nvPicPr>
          <p:cNvPr id="12" name="Obraz 11" descr="100_173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6578" y="214290"/>
            <a:ext cx="2208251" cy="121768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42910" y="1000108"/>
            <a:ext cx="8143932" cy="3970318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Liczymy, że zaplanowane i zrealizowane przez nas działania, były dla dzieci interesujące </a:t>
            </a:r>
            <a:b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</a:br>
            <a:r>
              <a:rPr lang="pl-PL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i kształcące, a zaangażowanie rodziców pozytywnie wpłynie na wzrost świadomości wśród dorosłych. </a:t>
            </a:r>
          </a:p>
          <a:p>
            <a:pPr algn="ctr"/>
            <a:r>
              <a:rPr lang="pl-PL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Jednocześnie jesteśmy wdzięczni pracownikom </a:t>
            </a:r>
            <a:r>
              <a:rPr lang="pl-PL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Policji w Wieliczce</a:t>
            </a:r>
            <a:r>
              <a:rPr lang="pl-PL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 oraz </a:t>
            </a:r>
            <a:r>
              <a:rPr lang="pl-PL" sz="2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CPiPZ</a:t>
            </a:r>
            <a:r>
              <a:rPr lang="pl-PL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za okazaną pomoc i życzliwość, bez której trudno by nam było zrealizować wszystkie cele.</a:t>
            </a:r>
            <a:endParaRPr lang="pl-PL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Obraz 2" descr="logo-bezpromilow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428628" cy="428628"/>
          </a:xfrm>
          <a:prstGeom prst="rect">
            <a:avLst/>
          </a:prstGeom>
        </p:spPr>
      </p:pic>
      <p:pic>
        <p:nvPicPr>
          <p:cNvPr id="5" name="Obraz 4" descr="logo-bezpromilow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4071942"/>
            <a:ext cx="428628" cy="428628"/>
          </a:xfrm>
          <a:prstGeom prst="rect">
            <a:avLst/>
          </a:prstGeom>
        </p:spPr>
      </p:pic>
      <p:pic>
        <p:nvPicPr>
          <p:cNvPr id="6" name="Obraz 5" descr="logo-bezpromilow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57166"/>
            <a:ext cx="428628" cy="428628"/>
          </a:xfrm>
          <a:prstGeom prst="rect">
            <a:avLst/>
          </a:prstGeom>
        </p:spPr>
      </p:pic>
      <p:pic>
        <p:nvPicPr>
          <p:cNvPr id="7" name="Obraz 6" descr="logo-bezpromilowo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214950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00_1762 (Mediu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928670"/>
            <a:ext cx="6429418" cy="4822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785918" y="1500174"/>
            <a:ext cx="350046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Comic Sans MS" pitchFamily="66" charset="0"/>
              </a:rPr>
              <a:t>Do zobaczenia</a:t>
            </a:r>
            <a:endParaRPr lang="pl-PL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4357694"/>
            <a:ext cx="68580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W dniach 18 – 23 listopada przeprowadziliśmy w naszej placówce szkolną akcję p.t.: </a:t>
            </a:r>
          </a:p>
          <a:p>
            <a:pPr algn="ctr"/>
            <a:r>
              <a:rPr lang="pl-PL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„Jesteśmy bezpieczni </a:t>
            </a:r>
            <a:br>
              <a:rPr lang="pl-PL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</a:br>
            <a:r>
              <a:rPr lang="pl-PL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i dbamy o bezpieczeństwo własne </a:t>
            </a:r>
            <a:br>
              <a:rPr lang="pl-PL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</a:br>
            <a:r>
              <a:rPr lang="pl-PL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i innych”</a:t>
            </a:r>
            <a:endParaRPr lang="pl-PL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5" name="Obraz 4" descr="Kartka z kalendar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642918"/>
            <a:ext cx="1506532" cy="1673461"/>
          </a:xfrm>
          <a:prstGeom prst="rect">
            <a:avLst/>
          </a:prstGeom>
        </p:spPr>
      </p:pic>
      <p:pic>
        <p:nvPicPr>
          <p:cNvPr id="6" name="Obraz 5" descr="2013-kal_kartka_11-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357298"/>
            <a:ext cx="1617899" cy="1755960"/>
          </a:xfrm>
          <a:prstGeom prst="rect">
            <a:avLst/>
          </a:prstGeom>
        </p:spPr>
      </p:pic>
      <p:pic>
        <p:nvPicPr>
          <p:cNvPr id="8" name="Obraz 7" descr="2013-kal_kartka_11-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2071678"/>
            <a:ext cx="1577970" cy="1748443"/>
          </a:xfrm>
          <a:prstGeom prst="rect">
            <a:avLst/>
          </a:prstGeom>
        </p:spPr>
      </p:pic>
      <p:pic>
        <p:nvPicPr>
          <p:cNvPr id="9" name="Obraz 8" descr="pobra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571744"/>
            <a:ext cx="1622575" cy="1823307"/>
          </a:xfrm>
          <a:prstGeom prst="rect">
            <a:avLst/>
          </a:prstGeom>
        </p:spPr>
      </p:pic>
      <p:pic>
        <p:nvPicPr>
          <p:cNvPr id="10" name="Obraz 9" descr="Kartka z kalendarza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3214686"/>
            <a:ext cx="1618877" cy="185735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071934" y="285728"/>
            <a:ext cx="478634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Comic Sans MS" pitchFamily="66" charset="0"/>
              </a:rPr>
              <a:t>Szkoła Podstawowa </a:t>
            </a:r>
            <a:br>
              <a:rPr lang="pl-PL" sz="2400" dirty="0" smtClean="0">
                <a:latin typeface="Comic Sans MS" pitchFamily="66" charset="0"/>
              </a:rPr>
            </a:br>
            <a:r>
              <a:rPr lang="pl-PL" sz="2400" dirty="0" smtClean="0">
                <a:latin typeface="Comic Sans MS" pitchFamily="66" charset="0"/>
              </a:rPr>
              <a:t>im. Królowej Jadwigi w Sierczy</a:t>
            </a:r>
            <a:endParaRPr lang="pl-PL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2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2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2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2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2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85918" y="2928934"/>
            <a:ext cx="6072230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Przez cały tydzień podejmowaliśmy różnorodne działania, których celem było:</a:t>
            </a:r>
            <a:endParaRPr lang="pl-PL" sz="2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Obraz 6" descr="dzieci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42852"/>
            <a:ext cx="6048394" cy="2790902"/>
          </a:xfrm>
          <a:prstGeom prst="rect">
            <a:avLst/>
          </a:prstGeom>
          <a:ln>
            <a:noFill/>
          </a:ln>
          <a:effectLst>
            <a:glow rad="101600">
              <a:srgbClr val="92D050">
                <a:alpha val="60000"/>
              </a:srgbClr>
            </a:glow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0" y="4286256"/>
            <a:ext cx="5000660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l-PL" sz="2400" dirty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400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zwiększenie wiedzy naszych podopiecznych na temat podstawowych zasad bezpieczeństwa</a:t>
            </a:r>
            <a:endParaRPr lang="pl-PL" dirty="0" smtClean="0">
              <a:ln w="10160">
                <a:solidFill>
                  <a:schemeClr val="tx2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000596" y="4857760"/>
            <a:ext cx="4143404" cy="1846659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l-PL" sz="2400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poznanie sposobów unikania </a:t>
            </a:r>
            <a:br>
              <a:rPr lang="pl-PL" sz="2400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2400" dirty="0" smtClean="0">
                <a:ln w="10160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i odpowiedniego reagowania na różnorodne zagrożenia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357166"/>
            <a:ext cx="5429288" cy="3046988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Zależało nam także na ograniczeniu agresji w szkole, uwrażliwieniu na krzywdę </a:t>
            </a:r>
            <a:b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</a:br>
            <a: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i potrzeby innych oraz dalszym kształtowaniu postaw asertywnych, takich jak: koleżeństwo, przyjaźń, tolerancja.</a:t>
            </a:r>
            <a:endParaRPr lang="pl-PL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3857628"/>
            <a:ext cx="6072230" cy="2308324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Akcja skierowana była również do naszych naturalnych sojuszników – rodziców. Zależało nam na czynnym ich zaangażowaniu w działania mające na celu ochronę dzieci przed nietrzeźwymi kierowcami.</a:t>
            </a:r>
            <a:endParaRPr lang="pl-PL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6" name="Obraz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000240"/>
            <a:ext cx="714380" cy="948843"/>
          </a:xfrm>
          <a:prstGeom prst="rect">
            <a:avLst/>
          </a:prstGeom>
        </p:spPr>
      </p:pic>
      <p:pic>
        <p:nvPicPr>
          <p:cNvPr id="7" name="Obraz 6" descr="z7928475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71810"/>
            <a:ext cx="857407" cy="664024"/>
          </a:xfrm>
          <a:prstGeom prst="rect">
            <a:avLst/>
          </a:prstGeom>
        </p:spPr>
      </p:pic>
      <p:pic>
        <p:nvPicPr>
          <p:cNvPr id="8" name="Obraz 7" descr="DSCF1091 (Medium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250666" y="892946"/>
            <a:ext cx="4286238" cy="3214678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85852" y="142852"/>
            <a:ext cx="6858048" cy="3046988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n w="900" cmpd="sng">
                  <a:solidFill>
                    <a:schemeClr val="accent6"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Akcję rozpoczął apel szkolny, w czasie którego uczniowie z Samorządu Szkolnego zapoznali wszystkich z harmonogramem zaplanowanych zajęć. </a:t>
            </a:r>
          </a:p>
          <a:p>
            <a:pPr algn="ctr"/>
            <a:r>
              <a:rPr lang="pl-PL" sz="2400" b="1" dirty="0" smtClean="0">
                <a:ln w="900" cmpd="sng">
                  <a:solidFill>
                    <a:schemeClr val="accent6"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Dzieci obejrzały również przedstawienie </a:t>
            </a:r>
            <a:br>
              <a:rPr lang="pl-PL" sz="2400" b="1" dirty="0" smtClean="0">
                <a:ln w="900" cmpd="sng">
                  <a:solidFill>
                    <a:schemeClr val="accent6"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</a:br>
            <a:r>
              <a:rPr lang="pl-PL" sz="2400" b="1" dirty="0" smtClean="0">
                <a:ln w="900" cmpd="sng">
                  <a:solidFill>
                    <a:schemeClr val="accent6">
                      <a:alpha val="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w wykonaniu koła teatralnego, przybliżające tematykę związaną z przestrzeganiem zasad bezpieczeństwa.</a:t>
            </a:r>
            <a:endParaRPr lang="pl-PL" sz="2400" b="1" dirty="0">
              <a:ln w="900" cmpd="sng">
                <a:solidFill>
                  <a:schemeClr val="accent6">
                    <a:alpha val="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7" name="Obraz 6" descr="100_1615 (Mediu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661173"/>
            <a:ext cx="3071834" cy="2303876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5" name="Obraz 4" descr="logo-bezpromilow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0"/>
            <a:ext cx="428628" cy="428628"/>
          </a:xfrm>
          <a:prstGeom prst="rect">
            <a:avLst/>
          </a:prstGeom>
        </p:spPr>
      </p:pic>
      <p:pic>
        <p:nvPicPr>
          <p:cNvPr id="6" name="Obraz 5" descr="logo-bezpromilow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496"/>
            <a:ext cx="428628" cy="428628"/>
          </a:xfrm>
          <a:prstGeom prst="rect">
            <a:avLst/>
          </a:prstGeom>
        </p:spPr>
      </p:pic>
      <p:pic>
        <p:nvPicPr>
          <p:cNvPr id="8" name="Obraz 7" descr="logo-bezpromilow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0"/>
            <a:ext cx="428628" cy="428628"/>
          </a:xfrm>
          <a:prstGeom prst="rect">
            <a:avLst/>
          </a:prstGeom>
        </p:spPr>
      </p:pic>
      <p:pic>
        <p:nvPicPr>
          <p:cNvPr id="9" name="Obraz 8" descr="logo-bezpromilow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928934"/>
            <a:ext cx="428628" cy="428628"/>
          </a:xfrm>
          <a:prstGeom prst="rect">
            <a:avLst/>
          </a:prstGeom>
        </p:spPr>
      </p:pic>
      <p:pic>
        <p:nvPicPr>
          <p:cNvPr id="13" name="Obraz 12" descr="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071942"/>
            <a:ext cx="2136343" cy="156553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14" name="Obraz 13" descr="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3" y="3714752"/>
            <a:ext cx="3429023" cy="228601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28662" y="0"/>
            <a:ext cx="7500990" cy="1384995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W ciągu tego tygodnia dzieci uczyły się bawiąc i uczestnicząc w takich zajęciach, jak:</a:t>
            </a:r>
            <a:endParaRPr lang="pl-PL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5720" y="1357298"/>
            <a:ext cx="5072098" cy="2308324"/>
          </a:xfrm>
          <a:prstGeom prst="rect">
            <a:avLst/>
          </a:prstGeom>
          <a:solidFill>
            <a:srgbClr val="008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spotkanie liderów klasowych na warsztatach edukacyjnych </a:t>
            </a:r>
            <a:b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</a:br>
            <a: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z pracownikiem </a:t>
            </a:r>
            <a:r>
              <a:rPr lang="pl-PL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CPiPZ</a:t>
            </a:r>
            <a: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 </a:t>
            </a:r>
            <a:b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</a:br>
            <a: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panem W. Słoniną – dotyczące odpowiedzialności za bezpieczeństwo na drodze</a:t>
            </a:r>
            <a:endParaRPr lang="pl-PL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4282" y="3714752"/>
            <a:ext cx="3929090" cy="3046988"/>
          </a:xfrm>
          <a:prstGeom prst="rect">
            <a:avLst/>
          </a:prstGeom>
          <a:solidFill>
            <a:srgbClr val="92D05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w czasie spotkań klasowych - ugruntowanie wiedzy na temat obowiązujących </a:t>
            </a:r>
            <a:b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</a:br>
            <a: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w szkole zasad bezpieczeństwa, regulaminów szkolnych </a:t>
            </a:r>
            <a:b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</a:br>
            <a:r>
              <a:rPr lang="pl-PL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i klasowych</a:t>
            </a:r>
            <a:endParaRPr lang="pl-PL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9" name="Obraz 8" descr="DSCF1098 (Mediu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4286256"/>
            <a:ext cx="4511695" cy="2463834"/>
          </a:xfrm>
          <a:prstGeom prst="rect">
            <a:avLst/>
          </a:prstGeom>
          <a:ln w="76200">
            <a:noFill/>
          </a:ln>
          <a:effectLst>
            <a:softEdge rad="63500"/>
          </a:effectLst>
        </p:spPr>
      </p:pic>
      <p:pic>
        <p:nvPicPr>
          <p:cNvPr id="7" name="Obraz 6" descr="54 (Medium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785926"/>
            <a:ext cx="3532632" cy="234086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28596" y="142852"/>
            <a:ext cx="8429684" cy="1938992"/>
          </a:xfrm>
          <a:prstGeom prst="rect">
            <a:avLst/>
          </a:prstGeom>
          <a:solidFill>
            <a:srgbClr val="92D050"/>
          </a:solidFill>
          <a:ln w="762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pl-PL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realizacja wybranych zagadnień z programów:</a:t>
            </a:r>
          </a:p>
          <a:p>
            <a:pPr algn="ctr">
              <a:buFont typeface="Arial" pitchFamily="34" charset="0"/>
              <a:buChar char="•"/>
            </a:pP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„Klub Bezpiecznego Puchatka”,</a:t>
            </a:r>
          </a:p>
          <a:p>
            <a:pPr algn="ctr">
              <a:buFont typeface="Arial" pitchFamily="34" charset="0"/>
              <a:buChar char="•"/>
            </a:pP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„Bezpieczeństwo i mobilność dla wszystkich”,</a:t>
            </a:r>
          </a:p>
          <a:p>
            <a:pPr algn="ctr">
              <a:buFont typeface="Arial" pitchFamily="34" charset="0"/>
              <a:buChar char="•"/>
            </a:pP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„Owce w Sieci”,</a:t>
            </a:r>
          </a:p>
          <a:p>
            <a:pPr algn="ctr">
              <a:buFont typeface="Arial" pitchFamily="34" charset="0"/>
              <a:buChar char="•"/>
            </a:pP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„Dziecko w drodze do edukacji”</a:t>
            </a:r>
            <a:endParaRPr lang="pl-PL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8596" y="2500306"/>
            <a:ext cx="3000396" cy="4031873"/>
          </a:xfrm>
          <a:prstGeom prst="rect">
            <a:avLst/>
          </a:prstGeom>
          <a:solidFill>
            <a:srgbClr val="92D050"/>
          </a:solidFill>
          <a:ln w="762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l-PL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przeprowadzenie lekcji w oparciu </a:t>
            </a:r>
            <a:b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o bajki </a:t>
            </a:r>
            <a:r>
              <a:rPr lang="pl-PL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bezpromilowe</a:t>
            </a: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oraz udział dzieci </a:t>
            </a:r>
            <a:b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 konkursach </a:t>
            </a:r>
            <a:b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pl-PL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 ramach kampanii </a:t>
            </a:r>
            <a:r>
              <a:rPr lang="pl-P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/>
            </a:r>
            <a:br>
              <a:rPr lang="pl-PL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</a:br>
            <a:r>
              <a:rPr lang="pl-PL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„No Promil. No problem”</a:t>
            </a:r>
            <a:endParaRPr lang="pl-PL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Obraz 3" descr="DSCF1100 (Mediu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214554"/>
            <a:ext cx="3143240" cy="2357430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</p:pic>
      <p:pic>
        <p:nvPicPr>
          <p:cNvPr id="7" name="Obraz 6" descr="DSCF1105 (Medium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143380"/>
            <a:ext cx="3143271" cy="2357454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Obraz 7" descr="pobran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2571744"/>
            <a:ext cx="1793370" cy="1254677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714480" y="285728"/>
            <a:ext cx="6000792" cy="1200329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zajęcia praktyczne z ratownikiem – udzielanie pierwszej pomocy </a:t>
            </a:r>
            <a:r>
              <a:rPr lang="pl-P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przedmedycznej</a:t>
            </a:r>
            <a:endParaRPr lang="pl-P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Obraz 7" descr="100_1051 (Mediu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643050"/>
            <a:ext cx="4067092" cy="305330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Obraz 9" descr="100_1059 (Medium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4023968" cy="302092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Obraz 5" descr="phoca_thumb_l_101_0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214818"/>
            <a:ext cx="3247139" cy="243363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28662" y="785794"/>
            <a:ext cx="7715304" cy="1261884"/>
          </a:xfrm>
          <a:prstGeom prst="rect">
            <a:avLst/>
          </a:prstGeom>
          <a:solidFill>
            <a:srgbClr val="FFFF66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czytanie przez rodziców bajek i opowiadań - dotyczących zdrowia i bezpieczeństwa </a:t>
            </a:r>
            <a:b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</a:br>
            <a:r>
              <a:rPr lang="pl-P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 ramach akcji </a:t>
            </a:r>
            <a:r>
              <a:rPr lang="pl-P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„Cała Polska czyta dzieciom”</a:t>
            </a:r>
            <a:endParaRPr lang="pl-PL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Obraz 8" descr="DSCF0987 (Medium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928934"/>
            <a:ext cx="3524243" cy="264318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10" name="Obraz 9" descr="DSCF1042 (Medium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285992"/>
            <a:ext cx="2571750" cy="3429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286</Words>
  <Application>Microsoft Office PowerPoint</Application>
  <PresentationFormat>Pokaz na ekranie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Kluza Bartłomiej</dc:creator>
  <cp:lastModifiedBy>Kamil</cp:lastModifiedBy>
  <cp:revision>57</cp:revision>
  <dcterms:created xsi:type="dcterms:W3CDTF">2013-11-24T19:01:04Z</dcterms:created>
  <dcterms:modified xsi:type="dcterms:W3CDTF">2013-11-26T11:49:38Z</dcterms:modified>
</cp:coreProperties>
</file>